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5"/>
  </p:notesMasterIdLst>
  <p:sldIdLst>
    <p:sldId id="268" r:id="rId2"/>
    <p:sldId id="277" r:id="rId3"/>
    <p:sldId id="275" r:id="rId4"/>
    <p:sldId id="278" r:id="rId5"/>
    <p:sldId id="279" r:id="rId6"/>
    <p:sldId id="272" r:id="rId7"/>
    <p:sldId id="273" r:id="rId8"/>
    <p:sldId id="274" r:id="rId9"/>
    <p:sldId id="280" r:id="rId10"/>
    <p:sldId id="267" r:id="rId11"/>
    <p:sldId id="270" r:id="rId12"/>
    <p:sldId id="271" r:id="rId13"/>
    <p:sldId id="276" r:id="rId14"/>
  </p:sldIdLst>
  <p:sldSz cx="9144000" cy="5143500" type="screen16x9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新細明體" panose="02020500000000000000" pitchFamily="18" charset="-120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CCECFF"/>
    <a:srgbClr val="00FFFF"/>
    <a:srgbClr val="70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;n">
            <a:extLst>
              <a:ext uri="{FF2B5EF4-FFF2-40B4-BE49-F238E27FC236}">
                <a16:creationId xmlns:a16="http://schemas.microsoft.com/office/drawing/2014/main" xmlns="" id="{7D310A4C-9A27-431C-A82E-7F884EEA14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Google Shape;4;n">
            <a:extLst>
              <a:ext uri="{FF2B5EF4-FFF2-40B4-BE49-F238E27FC236}">
                <a16:creationId xmlns:a16="http://schemas.microsoft.com/office/drawing/2014/main" xmlns="" id="{CD3AE552-1634-4B02-95A3-435C7B6876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060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>
            <a:extLst>
              <a:ext uri="{FF2B5EF4-FFF2-40B4-BE49-F238E27FC236}">
                <a16:creationId xmlns:a16="http://schemas.microsoft.com/office/drawing/2014/main" xmlns="" id="{7B28C0D8-24B5-48EB-8250-21224E23F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xmlns="" id="{B626A27B-9E22-4426-9D6A-FDF92A624D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zh-TW" altLang="en-US" sz="110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7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影像版面配置區 1">
            <a:extLst>
              <a:ext uri="{FF2B5EF4-FFF2-40B4-BE49-F238E27FC236}">
                <a16:creationId xmlns:a16="http://schemas.microsoft.com/office/drawing/2014/main" xmlns="" id="{27D3A22A-29C6-4970-BA51-3775E55EA9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1267" name="備忘稿版面配置區 2">
            <a:extLst>
              <a:ext uri="{FF2B5EF4-FFF2-40B4-BE49-F238E27FC236}">
                <a16:creationId xmlns:a16="http://schemas.microsoft.com/office/drawing/2014/main" xmlns="" id="{C29534A5-0140-4D84-86CD-673A4402B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100"/>
              <a:buFont typeface="Arial" panose="020B0604020202020204" pitchFamily="34" charset="0"/>
              <a:buChar char="●"/>
            </a:pPr>
            <a:endParaRPr lang="zh-TW" altLang="en-US" sz="110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2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4850" y="317163"/>
            <a:ext cx="8514300" cy="505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3100" b="1" i="0">
                <a:solidFill>
                  <a:srgbClr val="0EC6D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002382" y="2336143"/>
            <a:ext cx="5139300" cy="1060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000" b="0" i="0">
                <a:solidFill>
                  <a:srgbClr val="0EC6D2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xmlns="" id="{A573F4DE-4461-43A9-8798-B75A526F2FB8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xmlns="" id="{F04E68CD-000D-4BCD-BE42-E1EDABAF1CE8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62;p14">
            <a:extLst>
              <a:ext uri="{FF2B5EF4-FFF2-40B4-BE49-F238E27FC236}">
                <a16:creationId xmlns:a16="http://schemas.microsoft.com/office/drawing/2014/main" xmlns="" id="{4FF1ED92-FBBC-4FCC-AD30-CF96387D0D1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363FF-1C06-4372-BF0C-10CB035437BC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803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4850" y="317163"/>
            <a:ext cx="8514300" cy="505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3100" b="1" i="0">
                <a:solidFill>
                  <a:srgbClr val="0EC6D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709159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7;p15">
            <a:extLst>
              <a:ext uri="{FF2B5EF4-FFF2-40B4-BE49-F238E27FC236}">
                <a16:creationId xmlns:a16="http://schemas.microsoft.com/office/drawing/2014/main" xmlns="" id="{8FDEE10E-E435-4E36-8AF8-EF327B64A0F1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68;p15">
            <a:extLst>
              <a:ext uri="{FF2B5EF4-FFF2-40B4-BE49-F238E27FC236}">
                <a16:creationId xmlns:a16="http://schemas.microsoft.com/office/drawing/2014/main" xmlns="" id="{8A8C25C5-473F-47A7-A36A-28ACFF6672A4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Google Shape;69;p15">
            <a:extLst>
              <a:ext uri="{FF2B5EF4-FFF2-40B4-BE49-F238E27FC236}">
                <a16:creationId xmlns:a16="http://schemas.microsoft.com/office/drawing/2014/main" xmlns="" id="{DCB7539A-675A-4325-9F19-BBC8D2567E7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2D6AC-2FC7-4E38-B89B-10690DEBD25C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028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4850" y="317163"/>
            <a:ext cx="8514300" cy="505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3100" b="1" i="0">
                <a:solidFill>
                  <a:srgbClr val="0EC6D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72;p16">
            <a:extLst>
              <a:ext uri="{FF2B5EF4-FFF2-40B4-BE49-F238E27FC236}">
                <a16:creationId xmlns:a16="http://schemas.microsoft.com/office/drawing/2014/main" xmlns="" id="{243D55C6-A2F8-4CA2-845F-B4FB6478936A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Google Shape;73;p16">
            <a:extLst>
              <a:ext uri="{FF2B5EF4-FFF2-40B4-BE49-F238E27FC236}">
                <a16:creationId xmlns:a16="http://schemas.microsoft.com/office/drawing/2014/main" xmlns="" id="{035B7370-C92B-41E5-8CE2-2AB95299455A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74;p16">
            <a:extLst>
              <a:ext uri="{FF2B5EF4-FFF2-40B4-BE49-F238E27FC236}">
                <a16:creationId xmlns:a16="http://schemas.microsoft.com/office/drawing/2014/main" xmlns="" id="{93322371-C461-4290-9FA5-FBD327463D3C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E3C7D-958B-4550-A900-6F36711F4DB9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997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;p17">
            <a:extLst>
              <a:ext uri="{FF2B5EF4-FFF2-40B4-BE49-F238E27FC236}">
                <a16:creationId xmlns:a16="http://schemas.microsoft.com/office/drawing/2014/main" xmlns="" id="{3881050F-1AAE-4018-BE93-596E10666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0825" cy="51387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zh-TW" sz="1300">
              <a:ea typeface="+mn-ea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2073332" y="1685091"/>
            <a:ext cx="4997400" cy="64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5100" b="1" i="0">
                <a:solidFill>
                  <a:srgbClr val="0A949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" name="Google Shape;79;p17">
            <a:extLst>
              <a:ext uri="{FF2B5EF4-FFF2-40B4-BE49-F238E27FC236}">
                <a16:creationId xmlns:a16="http://schemas.microsoft.com/office/drawing/2014/main" xmlns="" id="{5DA9926A-296D-43B1-8A10-8E43588B818F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80;p17">
            <a:extLst>
              <a:ext uri="{FF2B5EF4-FFF2-40B4-BE49-F238E27FC236}">
                <a16:creationId xmlns:a16="http://schemas.microsoft.com/office/drawing/2014/main" xmlns="" id="{2E613165-43B6-4F1A-BC65-F80E4B748435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Google Shape;81;p17">
            <a:extLst>
              <a:ext uri="{FF2B5EF4-FFF2-40B4-BE49-F238E27FC236}">
                <a16:creationId xmlns:a16="http://schemas.microsoft.com/office/drawing/2014/main" xmlns="" id="{08BB1489-416E-4BCF-92FB-421F6216EF8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7C94D4-3B54-4830-B14B-F56A1E06711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9679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51;p13">
            <a:extLst>
              <a:ext uri="{FF2B5EF4-FFF2-40B4-BE49-F238E27FC236}">
                <a16:creationId xmlns:a16="http://schemas.microsoft.com/office/drawing/2014/main" xmlns="" id="{B50AE937-4C65-4DA6-BCC0-31487052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9137650" cy="51387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zh-TW" sz="1300">
              <a:ea typeface="+mn-ea"/>
            </a:endParaRPr>
          </a:p>
        </p:txBody>
      </p:sp>
      <p:sp>
        <p:nvSpPr>
          <p:cNvPr id="1027" name="Google Shape;52;p13">
            <a:extLst>
              <a:ext uri="{FF2B5EF4-FFF2-40B4-BE49-F238E27FC236}">
                <a16:creationId xmlns:a16="http://schemas.microsoft.com/office/drawing/2014/main" xmlns="" id="{ABBF6CEA-F0FA-4CD4-83D0-31EC9B4493C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4325" y="317500"/>
            <a:ext cx="8515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panose="020B0604020202020204" pitchFamily="34" charset="0"/>
            </a:endParaRPr>
          </a:p>
        </p:txBody>
      </p:sp>
      <p:sp>
        <p:nvSpPr>
          <p:cNvPr id="1028" name="Google Shape;53;p13">
            <a:extLst>
              <a:ext uri="{FF2B5EF4-FFF2-40B4-BE49-F238E27FC236}">
                <a16:creationId xmlns:a16="http://schemas.microsoft.com/office/drawing/2014/main" xmlns="" id="{81BE56B3-4073-43B4-AEFB-ED2193B75C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001838" y="2336800"/>
            <a:ext cx="51403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Arial" panose="020B0604020202020204" pitchFamily="34" charset="0"/>
            </a:endParaRPr>
          </a:p>
        </p:txBody>
      </p:sp>
      <p:sp>
        <p:nvSpPr>
          <p:cNvPr id="1029" name="Google Shape;54;p13">
            <a:extLst>
              <a:ext uri="{FF2B5EF4-FFF2-40B4-BE49-F238E27FC236}">
                <a16:creationId xmlns:a16="http://schemas.microsoft.com/office/drawing/2014/main" xmlns="" id="{DF04F944-8C93-4381-9412-43120B8E1D92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3108325" y="4783138"/>
            <a:ext cx="2927350" cy="2571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000"/>
              <a:buFont typeface="Arial" panose="020B0604020202020204" pitchFamily="34" charset="0"/>
              <a:buNone/>
              <a:defRPr sz="1300">
                <a:solidFill>
                  <a:srgbClr val="888888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0" name="Google Shape;55;p13">
            <a:extLst>
              <a:ext uri="{FF2B5EF4-FFF2-40B4-BE49-F238E27FC236}">
                <a16:creationId xmlns:a16="http://schemas.microsoft.com/office/drawing/2014/main" xmlns="" id="{4775CB5C-9AD7-4F62-9AA7-D6D441A9B875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57200" y="4783138"/>
            <a:ext cx="2103438" cy="2571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000"/>
              <a:buFont typeface="Arial" panose="020B0604020202020204" pitchFamily="34" charset="0"/>
              <a:buNone/>
              <a:defRPr sz="1300">
                <a:solidFill>
                  <a:srgbClr val="888888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1" name="Google Shape;56;p13">
            <a:extLst>
              <a:ext uri="{FF2B5EF4-FFF2-40B4-BE49-F238E27FC236}">
                <a16:creationId xmlns:a16="http://schemas.microsoft.com/office/drawing/2014/main" xmlns="" id="{A4CDE9C0-ACDF-4FF7-8584-297754B516B1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567738" y="4770438"/>
            <a:ext cx="252412" cy="1809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14300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C9B84CB-E789-47C1-93E1-DE8A42A23058}" type="slidenum">
              <a:rPr lang="zh-TW" altLang="zh-TW"/>
              <a:pPr>
                <a:defRPr/>
              </a:pPr>
              <a:t>‹#›</a:t>
            </a:fld>
            <a:endParaRPr lang="zh-TW" altLang="zh-TW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xmlns="" id="{A53A4765-A976-4A26-BAA6-E184E1D8706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4325" y="317500"/>
            <a:ext cx="8515350" cy="12001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校園因應新型冠狀病毒</a:t>
            </a:r>
            <a:r>
              <a:rPr lang="en-US" altLang="zh-TW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武漢肺炎</a:t>
            </a:r>
            <a:r>
              <a:rPr lang="en-US" altLang="zh-TW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)</a:t>
            </a:r>
            <a:r>
              <a:rPr lang="zh-TW" altLang="en-US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防疫</a:t>
            </a:r>
            <a:r>
              <a:rPr lang="en-US" altLang="zh-TW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zh-TW" altLang="en-US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消毒注意事項</a:t>
            </a:r>
          </a:p>
        </p:txBody>
      </p:sp>
      <p:sp>
        <p:nvSpPr>
          <p:cNvPr id="7171" name="文字版面配置區 2">
            <a:extLst>
              <a:ext uri="{FF2B5EF4-FFF2-40B4-BE49-F238E27FC236}">
                <a16:creationId xmlns:a16="http://schemas.microsoft.com/office/drawing/2014/main" xmlns="" id="{2C9609AD-6A7D-446D-9CD3-C05394346C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728788"/>
            <a:ext cx="3978275" cy="28495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zh-TW" altLang="en-US" sz="2000" dirty="0">
              <a:solidFill>
                <a:srgbClr val="0EC6D2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7172" name="文字版面配置區 3">
            <a:extLst>
              <a:ext uri="{FF2B5EF4-FFF2-40B4-BE49-F238E27FC236}">
                <a16:creationId xmlns:a16="http://schemas.microsoft.com/office/drawing/2014/main" xmlns="" id="{1115A46F-F46A-432C-94A6-AB1DD59073FB}"/>
              </a:ext>
            </a:extLst>
          </p:cNvPr>
          <p:cNvSpPr txBox="1">
            <a:spLocks noGrp="1" noChangeArrowheads="1"/>
          </p:cNvSpPr>
          <p:nvPr>
            <p:ph type="body" idx="2"/>
          </p:nvPr>
        </p:nvSpPr>
        <p:spPr>
          <a:xfrm>
            <a:off x="4708525" y="1728788"/>
            <a:ext cx="3978275" cy="28495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zh-TW" altLang="en-US" sz="2000" dirty="0">
              <a:solidFill>
                <a:srgbClr val="0EC6D2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7180" name="Picture 12" descr="「平安」的圖片搜尋結果">
            <a:extLst>
              <a:ext uri="{FF2B5EF4-FFF2-40B4-BE49-F238E27FC236}">
                <a16:creationId xmlns:a16="http://schemas.microsoft.com/office/drawing/2014/main" xmlns="" id="{247677BD-14CF-4E88-AB3B-F6876B41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70" y="1721279"/>
            <a:ext cx="2719736" cy="27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F4A7666-714F-435D-BCF8-90145C3D8C90}"/>
              </a:ext>
            </a:extLst>
          </p:cNvPr>
          <p:cNvSpPr/>
          <p:nvPr/>
        </p:nvSpPr>
        <p:spPr>
          <a:xfrm>
            <a:off x="2993166" y="4635599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dirty="0"/>
              <a:t>臺南市聖功女中學務處體衛組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xmlns="" id="{BCEE8C93-5E44-448B-B812-19E692AA92B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93838" y="317500"/>
            <a:ext cx="7335837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手部衛生</a:t>
            </a:r>
          </a:p>
        </p:txBody>
      </p:sp>
      <p:sp>
        <p:nvSpPr>
          <p:cNvPr id="8195" name="文字版面配置區 2">
            <a:extLst>
              <a:ext uri="{FF2B5EF4-FFF2-40B4-BE49-F238E27FC236}">
                <a16:creationId xmlns:a16="http://schemas.microsoft.com/office/drawing/2014/main" xmlns="" id="{7829510A-356C-4500-BFF4-94E75203A4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85763" y="1182688"/>
            <a:ext cx="4932362" cy="3708400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一、洗手時要特別注意的地方：</a:t>
            </a:r>
            <a:endParaRPr lang="en-US" altLang="zh-TW" sz="2000" b="1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    「指頭、指縫、手掌、手背、手腕」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二、洗手五步驟：</a:t>
            </a:r>
            <a:endParaRPr lang="en-US" altLang="zh-TW" sz="2000" b="1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    「濕、搓、沖、捧、擦」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zh-TW" altLang="en-US" sz="2000" b="1">
                <a:solidFill>
                  <a:srgbClr val="0000FF"/>
                </a:solidFill>
                <a:latin typeface="BiauKai"/>
                <a:ea typeface="BiauKai"/>
                <a:cs typeface="BiauKai"/>
                <a:sym typeface="BiauKai"/>
              </a:rPr>
              <a:t>濕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：用清水將雙手完全弄濕。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2.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zh-TW" altLang="en-US" sz="2000" b="1">
                <a:solidFill>
                  <a:srgbClr val="0000FF"/>
                </a:solidFill>
                <a:latin typeface="BiauKai"/>
                <a:ea typeface="新細明體" panose="02020500000000000000" pitchFamily="18" charset="-120"/>
                <a:cs typeface="Arial" panose="020B0604020202020204" pitchFamily="34" charset="0"/>
                <a:sym typeface="BiauKai"/>
              </a:rPr>
              <a:t>搓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：抹上肥皂或洗手液，兩手心、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            手背、手指互相搓洗至少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20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秒。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3.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zh-TW" altLang="en-US" sz="2000" b="1">
                <a:solidFill>
                  <a:srgbClr val="0000FF"/>
                </a:solidFill>
                <a:latin typeface="BiauKai"/>
                <a:ea typeface="新細明體" panose="02020500000000000000" pitchFamily="18" charset="-120"/>
                <a:cs typeface="Arial" panose="020B0604020202020204" pitchFamily="34" charset="0"/>
                <a:sym typeface="BiauKai"/>
              </a:rPr>
              <a:t>沖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：用清水將雙手沖洗乾淨。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4.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zh-TW" altLang="en-US" sz="2000" b="1">
                <a:solidFill>
                  <a:srgbClr val="0000FF"/>
                </a:solidFill>
                <a:latin typeface="BiauKai"/>
                <a:ea typeface="新細明體" panose="02020500000000000000" pitchFamily="18" charset="-120"/>
                <a:cs typeface="Arial" panose="020B0604020202020204" pitchFamily="34" charset="0"/>
                <a:sym typeface="BiauKai"/>
              </a:rPr>
              <a:t>捧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：用水將水龍頭沖乾淨，並記得關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            水龍頭。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5.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r>
              <a:rPr lang="zh-TW" altLang="en-US" sz="2000" b="1">
                <a:solidFill>
                  <a:srgbClr val="0000FF"/>
                </a:solidFill>
                <a:latin typeface="BiauKai"/>
                <a:ea typeface="新細明體" panose="02020500000000000000" pitchFamily="18" charset="-120"/>
                <a:cs typeface="Arial" panose="020B0604020202020204" pitchFamily="34" charset="0"/>
                <a:sym typeface="BiauKai"/>
              </a:rPr>
              <a:t>擦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：用烘手機或紙巾擦乾雙。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7DC29A0-69FA-4F44-9C35-3F50FA81E5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163061"/>
            <a:ext cx="839773" cy="839773"/>
          </a:xfrm>
          <a:prstGeom prst="rect">
            <a:avLst/>
          </a:prstGeom>
        </p:spPr>
      </p:pic>
      <p:pic>
        <p:nvPicPr>
          <p:cNvPr id="8197" name="圖片 10">
            <a:extLst>
              <a:ext uri="{FF2B5EF4-FFF2-40B4-BE49-F238E27FC236}">
                <a16:creationId xmlns:a16="http://schemas.microsoft.com/office/drawing/2014/main" xmlns="" id="{75EB4026-463C-418F-BC8A-6F5E370A0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0"/>
            <a:ext cx="36591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xmlns="" id="{52707F1C-986D-4A2A-B015-D480A44AC6D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93838" y="317500"/>
            <a:ext cx="7335837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手部衛生</a:t>
            </a:r>
          </a:p>
        </p:txBody>
      </p:sp>
      <p:sp>
        <p:nvSpPr>
          <p:cNvPr id="10243" name="文字版面配置區 2">
            <a:extLst>
              <a:ext uri="{FF2B5EF4-FFF2-40B4-BE49-F238E27FC236}">
                <a16:creationId xmlns:a16="http://schemas.microsoft.com/office/drawing/2014/main" xmlns="" id="{0E4CD610-E748-4FB5-A496-2B9DFEEA7D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85763" y="1182688"/>
            <a:ext cx="4873625" cy="3643312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>
                <a:solidFill>
                  <a:srgbClr val="FF0000"/>
                </a:solidFill>
                <a:latin typeface="BiauKai"/>
                <a:ea typeface="新細明體" panose="02020500000000000000" pitchFamily="18" charset="-120"/>
                <a:cs typeface="Arial" panose="020B0604020202020204" pitchFamily="34" charset="0"/>
                <a:sym typeface="BiauKai"/>
              </a:rPr>
              <a:t>三、洗手五時機：</a:t>
            </a:r>
            <a:endParaRPr lang="en-US" altLang="zh-TW" sz="2000" b="1">
              <a:solidFill>
                <a:srgbClr val="FF0000"/>
              </a:solidFill>
              <a:latin typeface="BiauKai"/>
              <a:ea typeface="新細明體" panose="02020500000000000000" pitchFamily="18" charset="-120"/>
              <a:cs typeface="Arial" panose="020B0604020202020204" pitchFamily="34" charset="0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吃東西前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2.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打噴嚏、咳嗽、擤鼻涕後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3.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看病後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4.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如廁後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5.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回家後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>
                <a:solidFill>
                  <a:srgbClr val="FF0000"/>
                </a:solidFill>
                <a:latin typeface="BiauKai"/>
                <a:ea typeface="新細明體" panose="02020500000000000000" pitchFamily="18" charset="-120"/>
                <a:cs typeface="Arial" panose="020B0604020202020204" pitchFamily="34" charset="0"/>
                <a:sym typeface="BiauKai"/>
              </a:rPr>
              <a:t>四、酒精乾洗手：</a:t>
            </a:r>
            <a:endParaRPr lang="en-US" altLang="zh-TW" sz="2000" b="1">
              <a:solidFill>
                <a:srgbClr val="FF0000"/>
              </a:solidFill>
              <a:latin typeface="BiauKai"/>
              <a:ea typeface="新細明體" panose="02020500000000000000" pitchFamily="18" charset="-120"/>
              <a:cs typeface="Arial" panose="020B0604020202020204" pitchFamily="34" charset="0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   若臨時無法或不方便濕洗手，或處於水源不充足的地方，又可能接觸到髒汙，可使用</a:t>
            </a:r>
            <a:r>
              <a:rPr lang="zh-TW" altLang="en-US" sz="2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酒精 </a:t>
            </a:r>
            <a:r>
              <a:rPr lang="en-US" altLang="zh-TW" sz="2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2~5c.c. </a:t>
            </a:r>
            <a:r>
              <a:rPr lang="zh-TW" altLang="en-US" sz="2000" b="1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乾洗手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，可將細菌與部分病毒去活性化，也可達到防疫作用。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C14C9B2B-ABD8-474A-87AF-3C2578E32F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163061"/>
            <a:ext cx="839773" cy="839773"/>
          </a:xfrm>
          <a:prstGeom prst="rect">
            <a:avLst/>
          </a:prstGeom>
        </p:spPr>
      </p:pic>
      <p:pic>
        <p:nvPicPr>
          <p:cNvPr id="10245" name="圖片 10">
            <a:extLst>
              <a:ext uri="{FF2B5EF4-FFF2-40B4-BE49-F238E27FC236}">
                <a16:creationId xmlns:a16="http://schemas.microsoft.com/office/drawing/2014/main" xmlns="" id="{C58B4177-39BB-4A4E-A362-82F49103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0"/>
            <a:ext cx="36591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xmlns="" id="{6BC7354D-329C-4895-BDBF-B82029BFA29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644650" y="442913"/>
            <a:ext cx="7126288" cy="506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咳嗽禮節</a:t>
            </a:r>
          </a:p>
        </p:txBody>
      </p:sp>
      <p:sp>
        <p:nvSpPr>
          <p:cNvPr id="12291" name="文字版面配置區 2">
            <a:extLst>
              <a:ext uri="{FF2B5EF4-FFF2-40B4-BE49-F238E27FC236}">
                <a16:creationId xmlns:a16="http://schemas.microsoft.com/office/drawing/2014/main" xmlns="" id="{87B1FE16-F66E-4E0B-9FA8-B35574167D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182688"/>
            <a:ext cx="7856538" cy="3395662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 dirty="0">
              <a:solidFill>
                <a:srgbClr val="0EC6D2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 一、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咳嗽打噴嚏時用衛生紙遮住口鼻， 並將衛生紙丟進垃圾桶。</a:t>
            </a:r>
            <a:endParaRPr lang="en-US" altLang="zh-TW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BiauKai"/>
                <a:sym typeface="BiauKai"/>
              </a:rPr>
              <a:t> 二、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有呼吸道不適症狀應戴口罩。</a:t>
            </a:r>
            <a:endParaRPr lang="en-US" altLang="zh-TW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BiauKai"/>
                <a:sym typeface="BiauKai"/>
              </a:rPr>
              <a:t> 三、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手部接觸到呼吸道分泌物之後要洗手。</a:t>
            </a:r>
            <a:endParaRPr lang="en-US" altLang="zh-TW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BiauKai"/>
                <a:ea typeface="新細明體" panose="02020500000000000000" pitchFamily="18" charset="-120"/>
                <a:cs typeface="Arial" panose="020B0604020202020204" pitchFamily="34" charset="0"/>
                <a:sym typeface="BiauKai"/>
              </a:rPr>
              <a:t> 四、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與他人保持適當距離 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(1 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公尺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 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ABB61F8-327F-40F4-9A60-D782ED5EDD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209313"/>
            <a:ext cx="973692" cy="97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xmlns="" id="{D57C8743-7BFF-4799-9FE1-F78C747059B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92150" y="1314450"/>
            <a:ext cx="530225" cy="3509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配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戴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口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罩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A23EC5A-C519-4BFC-AF26-531BADED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530" y="225934"/>
            <a:ext cx="881413" cy="881413"/>
          </a:xfrm>
          <a:prstGeom prst="rect">
            <a:avLst/>
          </a:prstGeom>
        </p:spPr>
      </p:pic>
      <p:pic>
        <p:nvPicPr>
          <p:cNvPr id="13316" name="Google Shape;203;p28">
            <a:extLst>
              <a:ext uri="{FF2B5EF4-FFF2-40B4-BE49-F238E27FC236}">
                <a16:creationId xmlns:a16="http://schemas.microsoft.com/office/drawing/2014/main" xmlns="" id="{9D51AA40-E41C-4FBE-A8FD-F6F00D48EB46}"/>
              </a:ext>
            </a:extLst>
          </p:cNvPr>
          <p:cNvPicPr>
            <a:picLocks noGrp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013" y="225425"/>
            <a:ext cx="3695700" cy="4770438"/>
          </a:xfrm>
        </p:spPr>
      </p:pic>
      <p:pic>
        <p:nvPicPr>
          <p:cNvPr id="13317" name="Google Shape;205;p28">
            <a:extLst>
              <a:ext uri="{FF2B5EF4-FFF2-40B4-BE49-F238E27FC236}">
                <a16:creationId xmlns:a16="http://schemas.microsoft.com/office/drawing/2014/main" xmlns="" id="{CCCFE671-4C70-4D33-A6D0-E4C59F2FF0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25425"/>
            <a:ext cx="35448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421511-16E7-4497-B712-8CAFE706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     酒精消毒的作用機轉及調製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667058D-30A2-4B46-9ED9-270EAC50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9743"/>
            <a:ext cx="8371950" cy="3106594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％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~75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％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(v/v)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酒精，一般用於手指、皮膚、注射器或外科器械之消毒，其殺菌力最好，因其滲入細胞內之作用最強，能使菌體蛋白質變性或凝固，因而使菌體酵素活性喪失。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低於此濃度時作用薄弱，高於此濃度時，酒精則迅速凝固細菌之細胞膜，反而阻止酒精對細菌做深入作用，效果較差。</a:t>
            </a: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28600" algn="just">
              <a:lnSpc>
                <a:spcPct val="150000"/>
              </a:lnSpc>
            </a:pPr>
            <a:endParaRPr lang="zh-TW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626" name="Picture 2" descr="「酒精消毒防疫」的圖片搜尋結果">
            <a:extLst>
              <a:ext uri="{FF2B5EF4-FFF2-40B4-BE49-F238E27FC236}">
                <a16:creationId xmlns:a16="http://schemas.microsoft.com/office/drawing/2014/main" xmlns="" id="{1DDD5AA4-FC15-46CA-B53F-722B90C0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8" y="219288"/>
            <a:ext cx="2659352" cy="14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xmlns="" id="{2BA8ACB8-8413-4D99-9F70-8F945FECF91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38188" y="612775"/>
            <a:ext cx="3448050" cy="611188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75</a:t>
            </a: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％酒精清潔消毒</a:t>
            </a:r>
          </a:p>
        </p:txBody>
      </p:sp>
      <p:sp>
        <p:nvSpPr>
          <p:cNvPr id="21507" name="文字版面配置區 2">
            <a:extLst>
              <a:ext uri="{FF2B5EF4-FFF2-40B4-BE49-F238E27FC236}">
                <a16:creationId xmlns:a16="http://schemas.microsoft.com/office/drawing/2014/main" xmlns="" id="{94DE70FA-1B3C-4BE2-B5A6-61F0D1ED83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76213" y="1350963"/>
            <a:ext cx="3808412" cy="3792537"/>
          </a:xfrm>
        </p:spPr>
        <p:txBody>
          <a:bodyPr/>
          <a:lstStyle/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配置方法：</a:t>
            </a:r>
            <a:endParaRPr lang="en-US" altLang="zh-TW" sz="2000" b="1" dirty="0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95%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酒精與冷開水的比例 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4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：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</a:t>
            </a: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BiauKai"/>
                <a:sym typeface="BiauKai"/>
              </a:rPr>
              <a:t>消毒方法：</a:t>
            </a:r>
            <a:endParaRPr lang="en-US" altLang="zh-TW" sz="2000" b="1" dirty="0">
              <a:solidFill>
                <a:srgbClr val="FF0000"/>
              </a:solidFill>
              <a:latin typeface="BiauKai"/>
              <a:sym typeface="BiauKai"/>
            </a:endParaRPr>
          </a:p>
          <a:p>
            <a:pPr marL="288000" indent="228600"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請先以肥皂、清水清潔手部，再以消毒棉花或紗布，沾取稀釋過之酒精溶液，擦拭手指。</a:t>
            </a:r>
            <a:endParaRPr lang="en-US" altLang="zh-TW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BiauKai"/>
                <a:sym typeface="BiauKai"/>
              </a:rPr>
              <a:t>注意事項：</a:t>
            </a:r>
            <a:endParaRPr lang="en-US" altLang="zh-TW" sz="2000" b="1" dirty="0">
              <a:solidFill>
                <a:srgbClr val="FF0000"/>
              </a:solidFill>
              <a:latin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1.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酒精揮發性高，宜用於擦拭，不適宜密閉空間大量噴灑使用。</a:t>
            </a:r>
            <a:endParaRPr lang="en-US" altLang="zh-TW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2.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稀釋酒精作用時間須達一分鐘以上才具完全消毒作用。</a:t>
            </a:r>
          </a:p>
        </p:txBody>
      </p:sp>
      <p:pic>
        <p:nvPicPr>
          <p:cNvPr id="21508" name="Google Shape;181;p24">
            <a:extLst>
              <a:ext uri="{FF2B5EF4-FFF2-40B4-BE49-F238E27FC236}">
                <a16:creationId xmlns:a16="http://schemas.microsoft.com/office/drawing/2014/main" xmlns="" id="{196BF223-2B56-4887-86A0-3F737B5CF5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52400"/>
            <a:ext cx="48387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6F1DD9E-FF4B-4709-B792-FDC71101FD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10393"/>
            <a:ext cx="831236" cy="83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63B72A6-9376-4F4E-96FA-824F2F94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使用酒精注意事項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064E282-0C8D-4592-919D-98E2ACF68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20" y="947956"/>
            <a:ext cx="8082530" cy="4135772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altLang="zh-TW" sz="2200" b="1" dirty="0">
                <a:solidFill>
                  <a:srgbClr val="0000FF"/>
                </a:solidFill>
              </a:rPr>
              <a:t>1</a:t>
            </a:r>
            <a:r>
              <a:rPr lang="zh-TW" altLang="en-US" sz="2200" b="1" dirty="0">
                <a:solidFill>
                  <a:srgbClr val="0000FF"/>
                </a:solidFill>
              </a:rPr>
              <a:t>、注意室內通風</a:t>
            </a:r>
          </a:p>
          <a:p>
            <a:pPr marL="457200" lvl="1" indent="228600" algn="just">
              <a:spcBef>
                <a:spcPts val="1200"/>
              </a:spcBef>
            </a:pPr>
            <a:r>
              <a:rPr lang="zh-TW" altLang="en-US" sz="2200" dirty="0"/>
              <a:t>在室內使用酒精時，需要保證室內通風，使用過的毛巾等布料清潔工具，在使用完後應用大量清水清洗後放通風處晾乾。</a:t>
            </a:r>
          </a:p>
          <a:p>
            <a:pPr algn="just">
              <a:spcBef>
                <a:spcPts val="1200"/>
              </a:spcBef>
            </a:pPr>
            <a:r>
              <a:rPr lang="en-US" altLang="zh-TW" sz="2200" b="1" dirty="0">
                <a:solidFill>
                  <a:srgbClr val="0000FF"/>
                </a:solidFill>
              </a:rPr>
              <a:t>2</a:t>
            </a:r>
            <a:r>
              <a:rPr lang="zh-TW" altLang="en-US" sz="2200" b="1" dirty="0">
                <a:solidFill>
                  <a:srgbClr val="0000FF"/>
                </a:solidFill>
              </a:rPr>
              <a:t>、安全使用酒精</a:t>
            </a:r>
          </a:p>
          <a:p>
            <a:pPr marL="457200" lvl="1" indent="228600" algn="just">
              <a:spcBef>
                <a:spcPts val="1200"/>
              </a:spcBef>
            </a:pPr>
            <a:r>
              <a:rPr lang="zh-TW" altLang="en-US" sz="2200" dirty="0"/>
              <a:t>使用前要清理周邊易燃可燃物，勿在空氣中直接噴灑使用。酒精燃點低，遇火、遇熱易自燃，在使用時不要靠近熱源、避免明火，給電器表面消毒，應先關閉電源，待電器冷卻後再進行，如用酒精擦拭廚房灶台，要先關閉火源，以免酒精揮發導致爆燃。使用時每次取用後必須立即將容器上蓋封閉，嚴禁敞開放置。</a:t>
            </a:r>
          </a:p>
        </p:txBody>
      </p:sp>
    </p:spTree>
    <p:extLst>
      <p:ext uri="{BB962C8B-B14F-4D97-AF65-F5344CB8AC3E}">
        <p14:creationId xmlns:p14="http://schemas.microsoft.com/office/powerpoint/2010/main" val="10389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63B72A6-9376-4F4E-96FA-824F2F94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使用酒精注意事項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064E282-0C8D-4592-919D-98E2ACF68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20" y="989900"/>
            <a:ext cx="8082530" cy="4153599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altLang="zh-TW" sz="2200" b="1" dirty="0">
                <a:solidFill>
                  <a:srgbClr val="0000FF"/>
                </a:solidFill>
              </a:rPr>
              <a:t>3</a:t>
            </a:r>
            <a:r>
              <a:rPr lang="zh-TW" altLang="en-US" sz="2200" b="1" dirty="0">
                <a:solidFill>
                  <a:srgbClr val="0000FF"/>
                </a:solidFill>
              </a:rPr>
              <a:t>、不宜大量囤積酒精</a:t>
            </a:r>
          </a:p>
          <a:p>
            <a:pPr marL="457200" lvl="2" indent="228600" algn="just">
              <a:spcBef>
                <a:spcPts val="1200"/>
              </a:spcBef>
            </a:pPr>
            <a:r>
              <a:rPr lang="zh-TW" altLang="en-US" sz="2200" dirty="0"/>
              <a:t>酒精是易燃易揮發的液體，使用酒精消毒時，可購買小瓶裝的酒精，以夠用為宜，不要大量囤積酒精，以免留下消防安全隱患。</a:t>
            </a:r>
          </a:p>
          <a:p>
            <a:pPr algn="just">
              <a:spcBef>
                <a:spcPts val="1200"/>
              </a:spcBef>
            </a:pPr>
            <a:r>
              <a:rPr lang="en-US" altLang="zh-TW" sz="2200" b="1" dirty="0">
                <a:solidFill>
                  <a:srgbClr val="0000FF"/>
                </a:solidFill>
              </a:rPr>
              <a:t>4</a:t>
            </a:r>
            <a:r>
              <a:rPr lang="zh-TW" altLang="en-US" sz="2200" b="1" dirty="0">
                <a:solidFill>
                  <a:srgbClr val="0000FF"/>
                </a:solidFill>
              </a:rPr>
              <a:t>、避光存放防止傾倒破損</a:t>
            </a:r>
          </a:p>
          <a:p>
            <a:pPr marL="457200" lvl="1" indent="228600" algn="just">
              <a:spcBef>
                <a:spcPts val="1200"/>
              </a:spcBef>
            </a:pPr>
            <a:r>
              <a:rPr lang="zh-TW" altLang="en-US" sz="2200" dirty="0"/>
              <a:t>領用、暫存、使用酒精的容器必須有可靠的密封，嚴禁使用無蓋的容器，應避免跌落破損。剩下的酒精，不要放在陽台、灶台等熱源環境中，也不要放在電源插座附近及牆邊、桌角等處，防止誤碰傾倒。可避光存放在櫃子等陰涼處，存放時要蓋緊蓋子，貼好標籤，避免揮發。</a:t>
            </a:r>
          </a:p>
        </p:txBody>
      </p:sp>
    </p:spTree>
    <p:extLst>
      <p:ext uri="{BB962C8B-B14F-4D97-AF65-F5344CB8AC3E}">
        <p14:creationId xmlns:p14="http://schemas.microsoft.com/office/powerpoint/2010/main" val="21367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174;p23">
            <a:extLst>
              <a:ext uri="{FF2B5EF4-FFF2-40B4-BE49-F238E27FC236}">
                <a16:creationId xmlns:a16="http://schemas.microsoft.com/office/drawing/2014/main" xmlns="" id="{1A64B63F-5064-42C3-AE53-90DF201F48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56165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標題 1">
            <a:extLst>
              <a:ext uri="{FF2B5EF4-FFF2-40B4-BE49-F238E27FC236}">
                <a16:creationId xmlns:a16="http://schemas.microsoft.com/office/drawing/2014/main" xmlns="" id="{6AC92BA8-5FBB-4830-9694-4D390B1949B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031875" y="271463"/>
            <a:ext cx="2801938" cy="1163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漂白水清潔消毒 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—</a:t>
            </a: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 配置方法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/>
            </a:r>
            <a:b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</a:br>
            <a:endParaRPr lang="zh-TW" altLang="en-US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18436" name="文字版面配置區 2">
            <a:extLst>
              <a:ext uri="{FF2B5EF4-FFF2-40B4-BE49-F238E27FC236}">
                <a16:creationId xmlns:a16="http://schemas.microsoft.com/office/drawing/2014/main" xmlns="" id="{B6D95B73-3D32-4AFA-B6E3-914FB97D59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76213" y="1535113"/>
            <a:ext cx="3481387" cy="3113087"/>
          </a:xfrm>
        </p:spPr>
        <p:txBody>
          <a:bodyPr/>
          <a:lstStyle/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漂白水與水的比例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：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100</a:t>
            </a: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以</a:t>
            </a:r>
            <a:r>
              <a:rPr lang="zh-TW" altLang="en-US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免洗湯匙 </a:t>
            </a:r>
            <a:r>
              <a:rPr lang="en-US" altLang="zh-TW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5 </a:t>
            </a:r>
            <a:r>
              <a:rPr lang="zh-TW" altLang="en-US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湯匙</a:t>
            </a:r>
            <a:endParaRPr lang="en-US" altLang="zh-TW" sz="2000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(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共約 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100 c.c.)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的市售漂白水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加入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10 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公升的自來水</a:t>
            </a:r>
            <a:endParaRPr lang="en-US" altLang="zh-TW" sz="200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(</a:t>
            </a:r>
            <a:r>
              <a:rPr lang="zh-TW" altLang="en-US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約大瓶保特瓶 </a:t>
            </a:r>
            <a:r>
              <a:rPr lang="en-US" altLang="zh-TW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8</a:t>
            </a:r>
            <a:r>
              <a:rPr lang="zh-TW" altLang="en-US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 瓶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或</a:t>
            </a:r>
            <a:r>
              <a:rPr lang="zh-TW" altLang="en-US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水桶八</a:t>
            </a:r>
            <a:endParaRPr lang="en-US" altLang="zh-TW" sz="2000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分滿</a:t>
            </a:r>
            <a:r>
              <a:rPr lang="en-US" altLang="zh-TW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)</a:t>
            </a:r>
            <a:r>
              <a:rPr lang="zh-TW" altLang="en-US" sz="200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攪拌均勻即可。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476D4299-5AEC-457F-A8C7-F6E3DA0D48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54" y="254895"/>
            <a:ext cx="961093" cy="961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xmlns="" id="{1AFE070D-01A2-4DFA-9CBD-61DFA2C1CBF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43038" y="373063"/>
            <a:ext cx="6962775" cy="504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漂白水清潔消毒 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—</a:t>
            </a: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 消毒步驟</a:t>
            </a:r>
          </a:p>
        </p:txBody>
      </p:sp>
      <p:sp>
        <p:nvSpPr>
          <p:cNvPr id="19459" name="文字版面配置區 2">
            <a:extLst>
              <a:ext uri="{FF2B5EF4-FFF2-40B4-BE49-F238E27FC236}">
                <a16:creationId xmlns:a16="http://schemas.microsoft.com/office/drawing/2014/main" xmlns="" id="{30E4F053-BA97-406B-83E2-840E46917C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182688"/>
            <a:ext cx="8158163" cy="3587750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「穿、稀、擦、停、沖、棄」六步驟。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>
                <a:solidFill>
                  <a:srgbClr val="0000FF"/>
                </a:solidFill>
                <a:latin typeface="BiauKai"/>
                <a:ea typeface="BiauKai"/>
                <a:cs typeface="BiauKai"/>
                <a:sym typeface="BiauKai"/>
              </a:rPr>
              <a:t>1.</a:t>
            </a:r>
            <a:r>
              <a:rPr lang="zh-TW" altLang="en-US" sz="2000" b="1" dirty="0">
                <a:solidFill>
                  <a:srgbClr val="0000FF"/>
                </a:solidFill>
                <a:latin typeface="BiauKai"/>
                <a:ea typeface="BiauKai"/>
                <a:cs typeface="BiauKai"/>
                <a:sym typeface="BiauKai"/>
              </a:rPr>
              <a:t>「穿」：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穿上圍裙、</a:t>
            </a:r>
            <a:r>
              <a:rPr lang="zh-TW" altLang="en-US" sz="2000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戴上口罩及手套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，保護雙手。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>
                <a:solidFill>
                  <a:srgbClr val="0000FF"/>
                </a:solidFill>
                <a:latin typeface="BiauKai"/>
                <a:sym typeface="BiauKai"/>
              </a:rPr>
              <a:t>2.</a:t>
            </a:r>
            <a:r>
              <a:rPr lang="zh-TW" altLang="en-US" sz="2000" b="1" dirty="0">
                <a:solidFill>
                  <a:srgbClr val="0000FF"/>
                </a:solidFill>
                <a:latin typeface="BiauKai"/>
                <a:sym typeface="BiauKai"/>
              </a:rPr>
              <a:t>「稀」：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確實按包裝標示稀釋漂白水。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可參考前述配置方法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>
                <a:solidFill>
                  <a:srgbClr val="0000FF"/>
                </a:solidFill>
                <a:latin typeface="BiauKai"/>
                <a:sym typeface="BiauKai"/>
              </a:rPr>
              <a:t>3.</a:t>
            </a:r>
            <a:r>
              <a:rPr lang="zh-TW" altLang="en-US" sz="2000" b="1" dirty="0">
                <a:solidFill>
                  <a:srgbClr val="0000FF"/>
                </a:solidFill>
                <a:latin typeface="BiauKai"/>
                <a:sym typeface="BiauKai"/>
              </a:rPr>
              <a:t>「擦」：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以</a:t>
            </a:r>
            <a:r>
              <a:rPr lang="zh-TW" altLang="en-US" sz="2000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擦拭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方式擦</a:t>
            </a:r>
            <a:r>
              <a:rPr lang="zh-TW" altLang="en-US" sz="2000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桌椅、門把、電燈電扇開關、地板、洗手台、水龍頭、馬桶等學生常接觸區域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>
                <a:solidFill>
                  <a:srgbClr val="0000FF"/>
                </a:solidFill>
                <a:latin typeface="BiauKai"/>
                <a:sym typeface="BiauKai"/>
              </a:rPr>
              <a:t>4.</a:t>
            </a:r>
            <a:r>
              <a:rPr lang="zh-TW" altLang="en-US" sz="2000" b="1" dirty="0">
                <a:solidFill>
                  <a:srgbClr val="0000FF"/>
                </a:solidFill>
                <a:latin typeface="BiauKai"/>
                <a:sym typeface="BiauKai"/>
              </a:rPr>
              <a:t>「停」：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擦拭後，</a:t>
            </a:r>
            <a:r>
              <a:rPr lang="zh-TW" altLang="en-US" sz="2000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靜置三十分鐘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最少十分鐘</a:t>
            </a:r>
            <a:r>
              <a:rPr lang="en-US" altLang="zh-TW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，等待漂白水確實發揮殺菌功效。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>
                <a:solidFill>
                  <a:srgbClr val="0000FF"/>
                </a:solidFill>
                <a:latin typeface="BiauKai"/>
                <a:sym typeface="BiauKai"/>
              </a:rPr>
              <a:t>5.</a:t>
            </a:r>
            <a:r>
              <a:rPr lang="zh-TW" altLang="en-US" sz="2000" b="1" dirty="0">
                <a:solidFill>
                  <a:srgbClr val="0000FF"/>
                </a:solidFill>
                <a:latin typeface="BiauKai"/>
                <a:sym typeface="BiauKai"/>
              </a:rPr>
              <a:t>「沖」：</a:t>
            </a:r>
            <a:r>
              <a:rPr lang="zh-TW" altLang="en-US" sz="2000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用清水沖洗或擦拭方才清潔殺菌的區域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</a:p>
          <a:p>
            <a:pPr eaLnBrk="1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 dirty="0">
                <a:solidFill>
                  <a:srgbClr val="0000FF"/>
                </a:solidFill>
                <a:latin typeface="BiauKai"/>
                <a:sym typeface="BiauKai"/>
              </a:rPr>
              <a:t>6.</a:t>
            </a:r>
            <a:r>
              <a:rPr lang="zh-TW" altLang="en-US" sz="2000" b="1" dirty="0">
                <a:solidFill>
                  <a:srgbClr val="0000FF"/>
                </a:solidFill>
                <a:latin typeface="BiauKai"/>
                <a:sym typeface="BiauKai"/>
              </a:rPr>
              <a:t>「棄」：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將用過的漂白水再用</a:t>
            </a:r>
            <a:r>
              <a:rPr lang="zh-TW" altLang="en-US" sz="2000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大量的水稀釋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一遍</a:t>
            </a:r>
            <a:r>
              <a:rPr lang="zh-TW" altLang="en-US" sz="2000" b="1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（不要少於一百倍）</a:t>
            </a:r>
            <a:r>
              <a:rPr lang="zh-TW" altLang="en-US" sz="2000" dirty="0">
                <a:solidFill>
                  <a:schemeClr val="tx1"/>
                </a:solidFill>
                <a:latin typeface="BiauKai"/>
                <a:ea typeface="BiauKai"/>
                <a:cs typeface="BiauKai"/>
                <a:sym typeface="BiauKai"/>
              </a:rPr>
              <a:t>後，再倒入戶外水溝，比較不會汙染水源。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C091E3D-724F-455D-A99C-324A75E8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9814" y="220885"/>
            <a:ext cx="775981" cy="775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xmlns="" id="{939485D4-DF93-4A75-A3E7-0CDA1F7AD9A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46213" y="266700"/>
            <a:ext cx="7029450" cy="5064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漂白水清潔消毒 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—</a:t>
            </a: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 注意事項</a:t>
            </a:r>
          </a:p>
        </p:txBody>
      </p:sp>
      <p:sp>
        <p:nvSpPr>
          <p:cNvPr id="20483" name="文字版面配置區 2">
            <a:extLst>
              <a:ext uri="{FF2B5EF4-FFF2-40B4-BE49-F238E27FC236}">
                <a16:creationId xmlns:a16="http://schemas.microsoft.com/office/drawing/2014/main" xmlns="" id="{3E1E6342-731E-4AFB-966C-B6690E142E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92125" y="1149976"/>
            <a:ext cx="8159750" cy="3944937"/>
          </a:xfrm>
        </p:spPr>
        <p:txBody>
          <a:bodyPr/>
          <a:lstStyle/>
          <a:p>
            <a:pPr marL="571500" indent="-342900" algn="just" eaLnBrk="1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消毒應該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每天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次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，並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使用當天泡製的漂白水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經稀釋的漂白水存放時間越長，分解量越多，殺菌能力便會降低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BiauKai"/>
              <a:cs typeface="Times New Roman" panose="02020603050405020304" pitchFamily="18" charset="0"/>
              <a:sym typeface="BiauKai"/>
            </a:endParaRPr>
          </a:p>
          <a:p>
            <a:pPr marL="571500" indent="-342900" algn="just" eaLnBrk="1" hangingPunct="1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消毒方式是用擦的，勿用噴的，且要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保持通風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，使空氣流通。</a:t>
            </a:r>
          </a:p>
          <a:p>
            <a:pPr marL="571500" indent="-342900" algn="just" eaLnBrk="1" hangingPunct="1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漂白水的使用除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加水稀釋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外，絕不可以滲雜肥皂、清潔劑、藥劑、香料等， 否則可能會產生強烈氧化作用，散發出毒性物質。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8598D40-2E44-493A-B0D2-5B85B0F864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093" y="128425"/>
            <a:ext cx="775981" cy="775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xmlns="" id="{939485D4-DF93-4A75-A3E7-0CDA1F7AD9A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46213" y="266700"/>
            <a:ext cx="7029450" cy="5064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漂白水清潔消毒 </a:t>
            </a:r>
            <a:r>
              <a:rPr lang="en-US" altLang="zh-TW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—</a:t>
            </a:r>
            <a:r>
              <a:rPr lang="zh-TW" altLang="en-US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  <a:sym typeface="Microsoft YaHei" panose="020B0503020204020204" pitchFamily="34" charset="-122"/>
              </a:rPr>
              <a:t> 注意事項</a:t>
            </a:r>
          </a:p>
        </p:txBody>
      </p:sp>
      <p:sp>
        <p:nvSpPr>
          <p:cNvPr id="20483" name="文字版面配置區 2">
            <a:extLst>
              <a:ext uri="{FF2B5EF4-FFF2-40B4-BE49-F238E27FC236}">
                <a16:creationId xmlns:a16="http://schemas.microsoft.com/office/drawing/2014/main" xmlns="" id="{3E1E6342-731E-4AFB-966C-B6690E142E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92125" y="1049309"/>
            <a:ext cx="8159750" cy="3902992"/>
          </a:xfrm>
        </p:spPr>
        <p:txBody>
          <a:bodyPr/>
          <a:lstStyle/>
          <a:p>
            <a:pPr marL="571500" indent="-342900" algn="just" eaLnBrk="1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漂白水如果不小心碰觸到眼睛，要用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大量清水連續沖洗十五分鐘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，如果碰到皮膚， 要立刻用清水沖到覺得乾淨為止。</a:t>
            </a:r>
          </a:p>
          <a:p>
            <a:pPr marL="571500" indent="-342900" algn="just" eaLnBrk="1" hangingPunct="1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使用完後的漂白水，最好不要直接倒入馬桶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，如此會使化糞池失去汙水處理功能， 致污水排出後汙染水源。</a:t>
            </a:r>
          </a:p>
          <a:p>
            <a:pPr marL="571500" indent="-342900" algn="just" eaLnBrk="1" hangingPunct="1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裝漂白水的瓶子應標示清楚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，切勿用汽水保特瓶或任何飲料瓶子裝漂白水， 避免學童不小心誤喝，並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應放置於陰涼處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BiauKai"/>
                <a:cs typeface="Times New Roman" panose="02020603050405020304" pitchFamily="18" charset="0"/>
                <a:sym typeface="BiauKai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BiauKai"/>
              <a:cs typeface="Times New Roman" panose="02020603050405020304" pitchFamily="18" charset="0"/>
              <a:sym typeface="BiauKa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8598D40-2E44-493A-B0D2-5B85B0F864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093" y="128425"/>
            <a:ext cx="775981" cy="7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1202</Words>
  <Application>Microsoft Office PowerPoint</Application>
  <PresentationFormat>如螢幕大小 (16:9)</PresentationFormat>
  <Paragraphs>78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BiauKai</vt:lpstr>
      <vt:lpstr>Microsoft YaHei</vt:lpstr>
      <vt:lpstr>Microsoft JhengHei</vt:lpstr>
      <vt:lpstr>新細明體</vt:lpstr>
      <vt:lpstr>Arial</vt:lpstr>
      <vt:lpstr>Calibri</vt:lpstr>
      <vt:lpstr>Times New Roman</vt:lpstr>
      <vt:lpstr>Wingdings</vt:lpstr>
      <vt:lpstr>Office Theme</vt:lpstr>
      <vt:lpstr>校園因應新型冠狀病毒(武漢肺炎)防疫 消毒注意事項</vt:lpstr>
      <vt:lpstr>     酒精消毒的作用機轉及調製</vt:lpstr>
      <vt:lpstr>75％酒精清潔消毒</vt:lpstr>
      <vt:lpstr>使用酒精注意事項</vt:lpstr>
      <vt:lpstr>使用酒精注意事項</vt:lpstr>
      <vt:lpstr>漂白水清潔消毒  — 配置方法 </vt:lpstr>
      <vt:lpstr>漂白水清潔消毒 — 消毒步驟</vt:lpstr>
      <vt:lpstr>漂白水清潔消毒 — 注意事項</vt:lpstr>
      <vt:lpstr>漂白水清潔消毒 — 注意事項</vt:lpstr>
      <vt:lpstr>手部衛生</vt:lpstr>
      <vt:lpstr>手部衛生</vt:lpstr>
      <vt:lpstr>咳嗽禮節</vt:lpstr>
      <vt:lpstr>配  戴  口  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WD</cp:lastModifiedBy>
  <cp:revision>38</cp:revision>
  <dcterms:modified xsi:type="dcterms:W3CDTF">2020-02-26T01:30:26Z</dcterms:modified>
</cp:coreProperties>
</file>